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4"/>
  </p:notesMasterIdLst>
  <p:sldIdLst>
    <p:sldId id="431" r:id="rId2"/>
    <p:sldId id="327" r:id="rId3"/>
    <p:sldId id="328" r:id="rId4"/>
    <p:sldId id="355" r:id="rId5"/>
    <p:sldId id="256" r:id="rId6"/>
    <p:sldId id="450" r:id="rId7"/>
    <p:sldId id="452" r:id="rId8"/>
    <p:sldId id="453" r:id="rId9"/>
    <p:sldId id="454" r:id="rId10"/>
    <p:sldId id="455" r:id="rId11"/>
    <p:sldId id="456" r:id="rId12"/>
    <p:sldId id="457" r:id="rId13"/>
    <p:sldId id="257" r:id="rId14"/>
    <p:sldId id="330" r:id="rId15"/>
    <p:sldId id="357" r:id="rId16"/>
    <p:sldId id="364" r:id="rId17"/>
    <p:sldId id="363" r:id="rId18"/>
    <p:sldId id="329" r:id="rId19"/>
    <p:sldId id="331" r:id="rId20"/>
    <p:sldId id="332" r:id="rId21"/>
    <p:sldId id="333" r:id="rId22"/>
    <p:sldId id="446" r:id="rId23"/>
    <p:sldId id="258" r:id="rId24"/>
    <p:sldId id="259" r:id="rId25"/>
    <p:sldId id="260" r:id="rId26"/>
    <p:sldId id="261" r:id="rId27"/>
    <p:sldId id="337" r:id="rId28"/>
    <p:sldId id="408" r:id="rId29"/>
    <p:sldId id="409" r:id="rId30"/>
    <p:sldId id="411" r:id="rId31"/>
    <p:sldId id="413" r:id="rId32"/>
    <p:sldId id="414" r:id="rId33"/>
    <p:sldId id="415" r:id="rId34"/>
    <p:sldId id="416" r:id="rId35"/>
    <p:sldId id="417" r:id="rId36"/>
    <p:sldId id="338" r:id="rId37"/>
    <p:sldId id="334" r:id="rId38"/>
    <p:sldId id="262" r:id="rId39"/>
    <p:sldId id="263" r:id="rId40"/>
    <p:sldId id="264" r:id="rId41"/>
    <p:sldId id="265" r:id="rId42"/>
    <p:sldId id="418" r:id="rId43"/>
    <p:sldId id="267" r:id="rId44"/>
    <p:sldId id="268" r:id="rId45"/>
    <p:sldId id="335" r:id="rId46"/>
    <p:sldId id="269" r:id="rId47"/>
    <p:sldId id="270" r:id="rId48"/>
    <p:sldId id="271" r:id="rId49"/>
    <p:sldId id="272" r:id="rId50"/>
    <p:sldId id="273" r:id="rId51"/>
    <p:sldId id="274" r:id="rId52"/>
    <p:sldId id="340" r:id="rId53"/>
    <p:sldId id="419" r:id="rId54"/>
    <p:sldId id="420" r:id="rId55"/>
    <p:sldId id="278" r:id="rId56"/>
    <p:sldId id="279" r:id="rId57"/>
    <p:sldId id="280" r:id="rId58"/>
    <p:sldId id="281" r:id="rId59"/>
    <p:sldId id="282" r:id="rId60"/>
    <p:sldId id="299" r:id="rId61"/>
    <p:sldId id="300" r:id="rId62"/>
    <p:sldId id="289" r:id="rId63"/>
    <p:sldId id="291" r:id="rId64"/>
    <p:sldId id="459" r:id="rId65"/>
    <p:sldId id="458" r:id="rId66"/>
    <p:sldId id="287" r:id="rId67"/>
    <p:sldId id="445" r:id="rId68"/>
    <p:sldId id="422" r:id="rId69"/>
    <p:sldId id="296" r:id="rId70"/>
    <p:sldId id="277" r:id="rId71"/>
    <p:sldId id="283" r:id="rId72"/>
    <p:sldId id="284" r:id="rId73"/>
    <p:sldId id="285" r:id="rId74"/>
    <p:sldId id="286" r:id="rId75"/>
    <p:sldId id="301" r:id="rId76"/>
    <p:sldId id="302" r:id="rId77"/>
    <p:sldId id="359" r:id="rId78"/>
    <p:sldId id="360" r:id="rId79"/>
    <p:sldId id="368" r:id="rId80"/>
    <p:sldId id="372" r:id="rId81"/>
    <p:sldId id="397" r:id="rId82"/>
    <p:sldId id="341" r:id="rId83"/>
    <p:sldId id="303" r:id="rId84"/>
    <p:sldId id="369" r:id="rId85"/>
    <p:sldId id="370" r:id="rId86"/>
    <p:sldId id="371" r:id="rId87"/>
    <p:sldId id="343" r:id="rId88"/>
    <p:sldId id="348" r:id="rId89"/>
    <p:sldId id="342" r:id="rId90"/>
    <p:sldId id="349" r:id="rId91"/>
    <p:sldId id="345" r:id="rId92"/>
    <p:sldId id="346" r:id="rId93"/>
    <p:sldId id="347" r:id="rId94"/>
    <p:sldId id="399" r:id="rId95"/>
    <p:sldId id="448" r:id="rId96"/>
    <p:sldId id="374" r:id="rId97"/>
    <p:sldId id="373" r:id="rId98"/>
    <p:sldId id="398" r:id="rId99"/>
    <p:sldId id="376" r:id="rId100"/>
    <p:sldId id="392" r:id="rId101"/>
    <p:sldId id="375" r:id="rId102"/>
    <p:sldId id="380" r:id="rId103"/>
    <p:sldId id="383" r:id="rId104"/>
    <p:sldId id="384" r:id="rId105"/>
    <p:sldId id="385" r:id="rId106"/>
    <p:sldId id="381" r:id="rId107"/>
    <p:sldId id="387" r:id="rId108"/>
    <p:sldId id="386" r:id="rId109"/>
    <p:sldId id="388" r:id="rId110"/>
    <p:sldId id="391" r:id="rId111"/>
    <p:sldId id="393" r:id="rId112"/>
    <p:sldId id="389" r:id="rId113"/>
    <p:sldId id="394" r:id="rId114"/>
    <p:sldId id="395" r:id="rId115"/>
    <p:sldId id="390" r:id="rId116"/>
    <p:sldId id="382" r:id="rId117"/>
    <p:sldId id="396" r:id="rId118"/>
    <p:sldId id="400" r:id="rId119"/>
    <p:sldId id="351" r:id="rId120"/>
    <p:sldId id="352" r:id="rId121"/>
    <p:sldId id="314" r:id="rId122"/>
    <p:sldId id="315" r:id="rId123"/>
    <p:sldId id="403" r:id="rId124"/>
    <p:sldId id="404" r:id="rId125"/>
    <p:sldId id="405" r:id="rId126"/>
    <p:sldId id="406" r:id="rId127"/>
    <p:sldId id="377" r:id="rId128"/>
    <p:sldId id="378" r:id="rId129"/>
    <p:sldId id="379" r:id="rId130"/>
    <p:sldId id="407" r:id="rId131"/>
    <p:sldId id="402" r:id="rId132"/>
    <p:sldId id="306" r:id="rId133"/>
    <p:sldId id="358" r:id="rId134"/>
    <p:sldId id="307" r:id="rId135"/>
    <p:sldId id="308" r:id="rId136"/>
    <p:sldId id="309" r:id="rId137"/>
    <p:sldId id="310" r:id="rId138"/>
    <p:sldId id="311" r:id="rId139"/>
    <p:sldId id="312" r:id="rId140"/>
    <p:sldId id="313" r:id="rId141"/>
    <p:sldId id="316" r:id="rId142"/>
    <p:sldId id="317" r:id="rId143"/>
    <p:sldId id="353" r:id="rId144"/>
    <p:sldId id="354" r:id="rId145"/>
    <p:sldId id="423" r:id="rId146"/>
    <p:sldId id="424" r:id="rId147"/>
    <p:sldId id="425" r:id="rId148"/>
    <p:sldId id="426" r:id="rId149"/>
    <p:sldId id="427" r:id="rId150"/>
    <p:sldId id="428" r:id="rId151"/>
    <p:sldId id="429" r:id="rId152"/>
    <p:sldId id="318" r:id="rId153"/>
    <p:sldId id="319" r:id="rId154"/>
    <p:sldId id="430" r:id="rId155"/>
    <p:sldId id="436" r:id="rId156"/>
    <p:sldId id="439" r:id="rId157"/>
    <p:sldId id="437" r:id="rId158"/>
    <p:sldId id="440" r:id="rId159"/>
    <p:sldId id="441" r:id="rId160"/>
    <p:sldId id="442" r:id="rId161"/>
    <p:sldId id="443" r:id="rId162"/>
    <p:sldId id="447" r:id="rId16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 varScale="1">
        <p:scale>
          <a:sx n="168" d="100"/>
          <a:sy n="168" d="100"/>
        </p:scale>
        <p:origin x="16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32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relevant </a:t>
          </a:r>
          <a:r>
            <a:rPr lang="de-DE" dirty="0" err="1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 </a:t>
          </a:r>
          <a:r>
            <a:rPr lang="de-DE" dirty="0" err="1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/>
            <a:t>Select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/>
            <a:t>Integrate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use</a:t>
          </a:r>
          <a:r>
            <a:rPr lang="de-DE" i="0" dirty="0"/>
            <a:t> </a:t>
          </a:r>
          <a:r>
            <a:rPr lang="de-DE" i="0" dirty="0" err="1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/>
            <a:t>Identify</a:t>
          </a:r>
          <a:r>
            <a:rPr lang="de-DE" i="0" dirty="0"/>
            <a:t> ML </a:t>
          </a:r>
          <a:r>
            <a:rPr lang="de-DE" i="0" dirty="0" err="1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/>
            <a:t>Acquire</a:t>
          </a:r>
          <a:r>
            <a:rPr lang="de-DE" i="0" dirty="0"/>
            <a:t> </a:t>
          </a:r>
          <a:r>
            <a:rPr lang="de-DE" i="0" dirty="0" err="1"/>
            <a:t>data</a:t>
          </a:r>
          <a:r>
            <a:rPr lang="de-DE" i="0" dirty="0"/>
            <a:t> and </a:t>
          </a:r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/>
            <a:t>Implement</a:t>
          </a:r>
          <a:r>
            <a:rPr lang="de-DE" i="0" dirty="0"/>
            <a:t> </a:t>
          </a:r>
          <a:r>
            <a:rPr lang="de-DE" i="0" dirty="0" err="1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/>
            <a:t>Input</a:t>
          </a:r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/>
            <a:t>Feature </a:t>
          </a:r>
          <a:r>
            <a:rPr lang="de-DE" dirty="0" err="1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/>
            <a:t>Output</a:t>
          </a:r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F553D-11EE-48C9-837F-C9FBD9BDF6BF}">
      <dsp:nvSpPr>
        <dsp:cNvPr id="0" name=""/>
        <dsp:cNvSpPr/>
      </dsp:nvSpPr>
      <dsp:spPr>
        <a:xfrm>
          <a:off x="2827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relevant </a:t>
          </a:r>
          <a:r>
            <a:rPr lang="de-DE" sz="1400" kern="1200" dirty="0" err="1"/>
            <a:t>services</a:t>
          </a:r>
          <a:endParaRPr lang="de-DE" sz="1400" kern="1200" dirty="0"/>
        </a:p>
      </dsp:txBody>
      <dsp:txXfrm>
        <a:off x="332035" y="1702792"/>
        <a:ext cx="987624" cy="658415"/>
      </dsp:txXfrm>
    </dsp:sp>
    <dsp:sp modelId="{DBF34931-1E68-48C6-82EB-847900A0CA77}">
      <dsp:nvSpPr>
        <dsp:cNvPr id="0" name=""/>
        <dsp:cNvSpPr/>
      </dsp:nvSpPr>
      <dsp:spPr>
        <a:xfrm>
          <a:off x="1484262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 </a:t>
          </a:r>
          <a:r>
            <a:rPr lang="de-DE" sz="1400" kern="1200" dirty="0" err="1"/>
            <a:t>candidates</a:t>
          </a:r>
          <a:endParaRPr lang="de-DE" sz="1400" kern="1200" dirty="0"/>
        </a:p>
      </dsp:txBody>
      <dsp:txXfrm>
        <a:off x="1813470" y="1702792"/>
        <a:ext cx="987624" cy="658415"/>
      </dsp:txXfrm>
    </dsp:sp>
    <dsp:sp modelId="{5DC7BDD3-EDF9-463A-80B9-6C53AF2E2D71}">
      <dsp:nvSpPr>
        <dsp:cNvPr id="0" name=""/>
        <dsp:cNvSpPr/>
      </dsp:nvSpPr>
      <dsp:spPr>
        <a:xfrm>
          <a:off x="2965698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Select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3294906" y="1702792"/>
        <a:ext cx="987624" cy="658415"/>
      </dsp:txXfrm>
    </dsp:sp>
    <dsp:sp modelId="{DF5EDC74-21A1-462E-A467-1F00E377C362}">
      <dsp:nvSpPr>
        <dsp:cNvPr id="0" name=""/>
        <dsp:cNvSpPr/>
      </dsp:nvSpPr>
      <dsp:spPr>
        <a:xfrm>
          <a:off x="4447133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Integrate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4776341" y="1702792"/>
        <a:ext cx="987624" cy="65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B3A7-AE67-4007-BF82-A243B7C98A0F}">
      <dsp:nvSpPr>
        <dsp:cNvPr id="0" name=""/>
        <dsp:cNvSpPr/>
      </dsp:nvSpPr>
      <dsp:spPr>
        <a:xfrm>
          <a:off x="2976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use</a:t>
          </a:r>
          <a:r>
            <a:rPr lang="de-DE" sz="800" i="0" kern="1200" dirty="0"/>
            <a:t> </a:t>
          </a:r>
          <a:r>
            <a:rPr lang="de-DE" sz="800" i="0" kern="1200" dirty="0" err="1"/>
            <a:t>case</a:t>
          </a:r>
          <a:endParaRPr lang="de-DE" sz="800" i="0" kern="1200" dirty="0"/>
        </a:p>
      </dsp:txBody>
      <dsp:txXfrm>
        <a:off x="224432" y="1810543"/>
        <a:ext cx="664369" cy="442912"/>
      </dsp:txXfrm>
    </dsp:sp>
    <dsp:sp modelId="{E10DFBDD-E746-4FB0-8B8E-12137ECC4BF8}">
      <dsp:nvSpPr>
        <dsp:cNvPr id="0" name=""/>
        <dsp:cNvSpPr/>
      </dsp:nvSpPr>
      <dsp:spPr>
        <a:xfrm>
          <a:off x="99952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Identify</a:t>
          </a:r>
          <a:r>
            <a:rPr lang="de-DE" sz="800" i="0" kern="1200" dirty="0"/>
            <a:t> ML </a:t>
          </a:r>
          <a:r>
            <a:rPr lang="de-DE" sz="800" i="0" kern="1200" dirty="0" err="1"/>
            <a:t>tasks</a:t>
          </a:r>
          <a:endParaRPr lang="de-DE" sz="800" i="0" kern="1200" dirty="0"/>
        </a:p>
      </dsp:txBody>
      <dsp:txXfrm>
        <a:off x="1220985" y="1810543"/>
        <a:ext cx="664369" cy="442912"/>
      </dsp:txXfrm>
    </dsp:sp>
    <dsp:sp modelId="{56F8255C-9919-4990-BCA6-C4344D78CFA7}">
      <dsp:nvSpPr>
        <dsp:cNvPr id="0" name=""/>
        <dsp:cNvSpPr/>
      </dsp:nvSpPr>
      <dsp:spPr>
        <a:xfrm>
          <a:off x="199608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Acquire</a:t>
          </a:r>
          <a:r>
            <a:rPr lang="de-DE" sz="800" i="0" kern="1200" dirty="0"/>
            <a:t> </a:t>
          </a:r>
          <a:r>
            <a:rPr lang="de-DE" sz="800" i="0" kern="1200" dirty="0" err="1"/>
            <a:t>data</a:t>
          </a:r>
          <a:r>
            <a:rPr lang="de-DE" sz="800" i="0" kern="1200" dirty="0"/>
            <a:t> and </a:t>
          </a: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carefully</a:t>
          </a:r>
          <a:endParaRPr lang="de-DE" sz="800" i="0" kern="1200" dirty="0"/>
        </a:p>
      </dsp:txBody>
      <dsp:txXfrm>
        <a:off x="2217538" y="1810543"/>
        <a:ext cx="664369" cy="442912"/>
      </dsp:txXfrm>
    </dsp:sp>
    <dsp:sp modelId="{8D56A1FD-39F3-4177-B815-2FFFADD9A09D}">
      <dsp:nvSpPr>
        <dsp:cNvPr id="0" name=""/>
        <dsp:cNvSpPr/>
      </dsp:nvSpPr>
      <dsp:spPr>
        <a:xfrm>
          <a:off x="2992635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0" kern="1200" dirty="0"/>
            <a:t>Select ML approach and product(s)</a:t>
          </a:r>
          <a:endParaRPr lang="de-DE" sz="800" i="0" kern="1200" dirty="0"/>
        </a:p>
      </dsp:txBody>
      <dsp:txXfrm>
        <a:off x="3214091" y="1810543"/>
        <a:ext cx="664369" cy="442912"/>
      </dsp:txXfrm>
    </dsp:sp>
    <dsp:sp modelId="{3E3A943B-A2B6-4A5E-B7E0-CEA9900B6FA1}">
      <dsp:nvSpPr>
        <dsp:cNvPr id="0" name=""/>
        <dsp:cNvSpPr/>
      </dsp:nvSpPr>
      <dsp:spPr>
        <a:xfrm>
          <a:off x="398918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Implement</a:t>
          </a:r>
          <a:r>
            <a:rPr lang="de-DE" sz="800" i="0" kern="1200" dirty="0"/>
            <a:t> </a:t>
          </a:r>
          <a:r>
            <a:rPr lang="de-DE" sz="800" i="0" kern="1200" dirty="0" err="1"/>
            <a:t>iteratively</a:t>
          </a:r>
          <a:endParaRPr lang="de-DE" sz="800" i="0" kern="1200" dirty="0"/>
        </a:p>
      </dsp:txBody>
      <dsp:txXfrm>
        <a:off x="4210645" y="1810543"/>
        <a:ext cx="664369" cy="442912"/>
      </dsp:txXfrm>
    </dsp:sp>
    <dsp:sp modelId="{4252213F-A738-4725-B30A-53841DF47511}">
      <dsp:nvSpPr>
        <dsp:cNvPr id="0" name=""/>
        <dsp:cNvSpPr/>
      </dsp:nvSpPr>
      <dsp:spPr>
        <a:xfrm>
          <a:off x="498574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Use</a:t>
          </a:r>
          <a:endParaRPr lang="de-DE" sz="800" i="0" kern="1200" dirty="0"/>
        </a:p>
      </dsp:txBody>
      <dsp:txXfrm>
        <a:off x="5207198" y="1810543"/>
        <a:ext cx="664369" cy="442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B4F97-394B-4369-BFEC-D5FD772009D2}">
      <dsp:nvSpPr>
        <dsp:cNvPr id="0" name=""/>
        <dsp:cNvSpPr/>
      </dsp:nvSpPr>
      <dsp:spPr>
        <a:xfrm>
          <a:off x="1548" y="430101"/>
          <a:ext cx="1995669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Input</a:t>
          </a:r>
        </a:p>
      </dsp:txBody>
      <dsp:txXfrm>
        <a:off x="291547" y="430101"/>
        <a:ext cx="1415672" cy="579997"/>
      </dsp:txXfrm>
    </dsp:sp>
    <dsp:sp modelId="{E3F1FC4D-09C0-4692-B495-641898904183}">
      <dsp:nvSpPr>
        <dsp:cNvPr id="0" name=""/>
        <dsp:cNvSpPr/>
      </dsp:nvSpPr>
      <dsp:spPr>
        <a:xfrm>
          <a:off x="1852218" y="430101"/>
          <a:ext cx="3583905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Feature </a:t>
          </a:r>
          <a:r>
            <a:rPr lang="de-DE" sz="1100" kern="1200" dirty="0" err="1"/>
            <a:t>learning</a:t>
          </a:r>
          <a:endParaRPr lang="de-DE" sz="1100" kern="1200" dirty="0"/>
        </a:p>
      </dsp:txBody>
      <dsp:txXfrm>
        <a:off x="2142217" y="430101"/>
        <a:ext cx="3003908" cy="579997"/>
      </dsp:txXfrm>
    </dsp:sp>
    <dsp:sp modelId="{0A2BE2EE-3301-4E03-891D-EDAB8AAC0829}">
      <dsp:nvSpPr>
        <dsp:cNvPr id="0" name=""/>
        <dsp:cNvSpPr/>
      </dsp:nvSpPr>
      <dsp:spPr>
        <a:xfrm>
          <a:off x="5291124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Classification</a:t>
          </a:r>
          <a:endParaRPr lang="de-DE" sz="1100" kern="1200" dirty="0"/>
        </a:p>
      </dsp:txBody>
      <dsp:txXfrm>
        <a:off x="5581123" y="430101"/>
        <a:ext cx="869996" cy="579997"/>
      </dsp:txXfrm>
    </dsp:sp>
    <dsp:sp modelId="{DFECAA13-97AC-4431-B5B7-F96BF10B6D0E}">
      <dsp:nvSpPr>
        <dsp:cNvPr id="0" name=""/>
        <dsp:cNvSpPr/>
      </dsp:nvSpPr>
      <dsp:spPr>
        <a:xfrm>
          <a:off x="6596119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Output</a:t>
          </a:r>
        </a:p>
      </dsp:txBody>
      <dsp:txXfrm>
        <a:off x="6886118" y="430101"/>
        <a:ext cx="869996" cy="579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11.10.2022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11.10.2022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11.10.2022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11.10.2022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11.10.2022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11.10.2022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11.10.2022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11.10.2022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11.10.2022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11.10.2022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11.10.2022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11.10.2022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11.10.2022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8.jpeg"/><Relationship Id="rId7" Type="http://schemas.openxmlformats.org/officeDocument/2006/relationships/image" Target="../media/image55.png"/><Relationship Id="rId12" Type="http://schemas.openxmlformats.org/officeDocument/2006/relationships/image" Target="../media/image1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6.jpeg"/><Relationship Id="rId5" Type="http://schemas.openxmlformats.org/officeDocument/2006/relationships/image" Target="../media/image45.png"/><Relationship Id="rId10" Type="http://schemas.openxmlformats.org/officeDocument/2006/relationships/image" Target="../media/image125.png"/><Relationship Id="rId4" Type="http://schemas.openxmlformats.org/officeDocument/2006/relationships/image" Target="../media/image44.jpeg"/><Relationship Id="rId9" Type="http://schemas.openxmlformats.org/officeDocument/2006/relationships/image" Target="../media/image12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44.jpeg"/><Relationship Id="rId7" Type="http://schemas.openxmlformats.org/officeDocument/2006/relationships/image" Target="../media/image47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131.png"/><Relationship Id="rId5" Type="http://schemas.openxmlformats.org/officeDocument/2006/relationships/image" Target="../media/image46.png"/><Relationship Id="rId10" Type="http://schemas.openxmlformats.org/officeDocument/2006/relationships/image" Target="../media/image127.png"/><Relationship Id="rId4" Type="http://schemas.openxmlformats.org/officeDocument/2006/relationships/image" Target="../media/image45.png"/><Relationship Id="rId9" Type="http://schemas.openxmlformats.org/officeDocument/2006/relationships/image" Target="../media/image125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35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3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78.jpe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49.png"/><Relationship Id="rId5" Type="http://schemas.openxmlformats.org/officeDocument/2006/relationships/image" Target="../media/image45.png"/><Relationship Id="rId10" Type="http://schemas.openxmlformats.org/officeDocument/2006/relationships/image" Target="../media/image127.png"/><Relationship Id="rId4" Type="http://schemas.openxmlformats.org/officeDocument/2006/relationships/image" Target="../media/image44.jpeg"/><Relationship Id="rId9" Type="http://schemas.openxmlformats.org/officeDocument/2006/relationships/image" Target="../media/image126.jpe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jpeg"/><Relationship Id="rId5" Type="http://schemas.openxmlformats.org/officeDocument/2006/relationships/image" Target="../media/image164.jpe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82.png"/><Relationship Id="rId3" Type="http://schemas.openxmlformats.org/officeDocument/2006/relationships/image" Target="../media/image75.png"/><Relationship Id="rId7" Type="http://schemas.openxmlformats.org/officeDocument/2006/relationships/image" Target="../media/image78.jpeg"/><Relationship Id="rId12" Type="http://schemas.openxmlformats.org/officeDocument/2006/relationships/image" Target="../media/image8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505705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 algn="ctr"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 algn="ctr">
              <a:lnSpc>
                <a:spcPct val="150000"/>
              </a:lnSpc>
            </a:pP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 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F7B472BA-BA1A-4DB8-A74E-BFE02EB8B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EA0338-6AF3-41B2-A677-D820DFC94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038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</a:t>
            </a:r>
            <a:r>
              <a:rPr lang="de-DE" sz="1200" dirty="0" err="1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(b)</a:t>
            </a:r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3A2517AE-9E11-426C-829B-7D1E58458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4533233" y="223578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898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222A11-4418-4D11-9E31-D285278A57CC}"/>
              </a:ext>
            </a:extLst>
          </p:cNvPr>
          <p:cNvCxnSpPr/>
          <p:nvPr/>
        </p:nvCxnSpPr>
        <p:spPr>
          <a:xfrm>
            <a:off x="1830031" y="5621413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1047847-C7D9-4CC7-95A2-C0548E8242A3}"/>
              </a:ext>
            </a:extLst>
          </p:cNvPr>
          <p:cNvCxnSpPr/>
          <p:nvPr/>
        </p:nvCxnSpPr>
        <p:spPr>
          <a:xfrm flipV="1">
            <a:off x="1974047" y="1876997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AC13F711-2ECA-4DE1-9402-FF8902E2020A}"/>
              </a:ext>
            </a:extLst>
          </p:cNvPr>
          <p:cNvCxnSpPr/>
          <p:nvPr/>
        </p:nvCxnSpPr>
        <p:spPr>
          <a:xfrm>
            <a:off x="4695388" y="1876997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AA0D00C-492F-4AD6-87BE-60787C8FE990}"/>
              </a:ext>
            </a:extLst>
          </p:cNvPr>
          <p:cNvSpPr txBox="1"/>
          <p:nvPr/>
        </p:nvSpPr>
        <p:spPr>
          <a:xfrm>
            <a:off x="2334087" y="5677948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24982A0-EF78-47B0-BE2A-D52828D8E12F}"/>
              </a:ext>
            </a:extLst>
          </p:cNvPr>
          <p:cNvSpPr txBox="1"/>
          <p:nvPr/>
        </p:nvSpPr>
        <p:spPr>
          <a:xfrm rot="16200000">
            <a:off x="65028" y="3547239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</a:t>
            </a:r>
            <a:r>
              <a:rPr lang="de-DE" sz="1400" b="1" baseline="30000" dirty="0"/>
              <a:t>2</a:t>
            </a:r>
            <a:r>
              <a:rPr lang="de-DE" sz="1400" b="1" dirty="0"/>
              <a:t>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51868C-2CC6-4CA9-AC45-06D26630269A}"/>
              </a:ext>
            </a:extLst>
          </p:cNvPr>
          <p:cNvSpPr txBox="1"/>
          <p:nvPr/>
        </p:nvSpPr>
        <p:spPr>
          <a:xfrm>
            <a:off x="2492990" y="1525506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82B11FDC-A114-40C8-AD71-C0AC5841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34" y="2021013"/>
            <a:ext cx="3011685" cy="212768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25D80DFB-4149-43D5-B4FB-A971D7FD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8" y="2004088"/>
            <a:ext cx="4480948" cy="32555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006D3B2-951B-462B-AC25-FE839AD7B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10" y="2018566"/>
            <a:ext cx="4480948" cy="3267739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48A789F8-B2A4-46C4-9774-C51D8D3BD302}"/>
              </a:ext>
            </a:extLst>
          </p:cNvPr>
          <p:cNvSpPr txBox="1"/>
          <p:nvPr/>
        </p:nvSpPr>
        <p:spPr>
          <a:xfrm>
            <a:off x="2953499" y="375904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Bias</a:t>
            </a:r>
            <a:r>
              <a:rPr lang="de-DE" sz="1400" baseline="300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7816E56-7C0E-473D-A5BA-4D4216D5855A}"/>
              </a:ext>
            </a:extLst>
          </p:cNvPr>
          <p:cNvSpPr txBox="1"/>
          <p:nvPr/>
        </p:nvSpPr>
        <p:spPr>
          <a:xfrm>
            <a:off x="6102911" y="3701127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Variance</a:t>
            </a:r>
            <a:endParaRPr lang="de-DE" sz="1400" baseline="30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C93ED4F-A6C0-474A-A798-5F07AC1CD1BF}"/>
              </a:ext>
            </a:extLst>
          </p:cNvPr>
          <p:cNvSpPr txBox="1"/>
          <p:nvPr/>
        </p:nvSpPr>
        <p:spPr>
          <a:xfrm>
            <a:off x="4455355" y="3774470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/>
              <a:t>bad</a:t>
            </a:r>
            <a:r>
              <a:rPr lang="de-DE" sz="1400" dirty="0"/>
              <a:t>)                 </a:t>
            </a:r>
            <a:r>
              <a:rPr lang="de-DE" sz="1400" b="1" dirty="0" err="1"/>
              <a:t>Accuracy</a:t>
            </a:r>
            <a:r>
              <a:rPr lang="de-DE" sz="1400" b="1" dirty="0"/>
              <a:t>       </a:t>
            </a:r>
            <a:r>
              <a:rPr lang="de-DE" sz="1400" dirty="0"/>
              <a:t>         (</a:t>
            </a:r>
            <a:r>
              <a:rPr lang="de-DE" sz="1400" dirty="0" err="1"/>
              <a:t>good</a:t>
            </a:r>
            <a:r>
              <a:rPr lang="de-DE" sz="1400" dirty="0"/>
              <a:t>) 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0</a:t>
            </a:r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Low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Underfitting</a:t>
            </a:r>
            <a:r>
              <a:rPr lang="de-DE" b="1" dirty="0"/>
              <a:t>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High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Overfitting</a:t>
            </a:r>
            <a:r>
              <a:rPr lang="de-DE" b="1" dirty="0"/>
              <a:t>)</a:t>
            </a:r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Artificial</a:t>
            </a:r>
            <a:endParaRPr lang="de-DE" dirty="0"/>
          </a:p>
          <a:p>
            <a:pPr algn="ctr"/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/</a:t>
            </a:r>
          </a:p>
          <a:p>
            <a:pPr algn="ctr"/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7C083E3-980C-4F66-ADA7-F8B86DF14C21}"/>
              </a:ext>
            </a:extLst>
          </p:cNvPr>
          <p:cNvSpPr txBox="1"/>
          <p:nvPr/>
        </p:nvSpPr>
        <p:spPr>
          <a:xfrm>
            <a:off x="3915247" y="466194"/>
            <a:ext cx="109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Optimum</a:t>
            </a: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AD8EB055-3921-45E6-B188-E50B1705F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6272733" y="1066294"/>
            <a:ext cx="3834988" cy="30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28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>
                <a:solidFill>
                  <a:srgbClr val="000000"/>
                </a:solidFill>
              </a:rPr>
              <a:t> 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classification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regression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clustering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feature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selection</a:t>
            </a:r>
            <a:r>
              <a:rPr lang="de-DE" sz="1600" dirty="0">
                <a:solidFill>
                  <a:srgbClr val="000000"/>
                </a:solidFill>
              </a:rPr>
              <a:t> / </a:t>
            </a:r>
            <a:r>
              <a:rPr lang="de-DE" sz="1600" dirty="0" err="1">
                <a:solidFill>
                  <a:srgbClr val="000000"/>
                </a:solidFill>
              </a:rPr>
              <a:t>extraction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topic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modeling</a:t>
            </a:r>
            <a:r>
              <a:rPr lang="de-DE" sz="1600" dirty="0">
                <a:solidFill>
                  <a:srgbClr val="000000"/>
                </a:solidFill>
              </a:rPr>
              <a:t>, etc. </a:t>
            </a:r>
            <a:r>
              <a:rPr lang="de-DE" sz="1600" dirty="0" err="1">
                <a:solidFill>
                  <a:srgbClr val="000000"/>
                </a:solidFill>
              </a:rPr>
              <a:t>using</a:t>
            </a:r>
            <a:r>
              <a:rPr lang="de-DE" sz="1600" dirty="0">
                <a:solidFill>
                  <a:srgbClr val="000000"/>
                </a:solidFill>
              </a:rPr>
              <a:t> different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, e.g.,  </a:t>
            </a:r>
            <a:r>
              <a:rPr lang="de-DE" sz="1600" dirty="0" err="1">
                <a:solidFill>
                  <a:srgbClr val="000000"/>
                </a:solidFill>
              </a:rPr>
              <a:t>decision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tree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Networks, </a:t>
            </a:r>
            <a:r>
              <a:rPr lang="de-DE" sz="1600" dirty="0" err="1">
                <a:solidFill>
                  <a:srgbClr val="000000"/>
                </a:solidFill>
              </a:rPr>
              <a:t>Bayes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networks</a:t>
            </a:r>
            <a:r>
              <a:rPr lang="de-DE" sz="1600" dirty="0">
                <a:solidFill>
                  <a:srgbClr val="000000"/>
                </a:solidFill>
              </a:rPr>
              <a:t>, Support </a:t>
            </a:r>
            <a:r>
              <a:rPr lang="de-DE" sz="1600" dirty="0" err="1">
                <a:solidFill>
                  <a:srgbClr val="000000"/>
                </a:solidFill>
              </a:rPr>
              <a:t>Vector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machines</a:t>
            </a:r>
            <a:r>
              <a:rPr lang="de-DE" sz="1600" dirty="0">
                <a:solidFill>
                  <a:srgbClr val="000000"/>
                </a:solidFill>
              </a:rPr>
              <a:t>, Hidden </a:t>
            </a:r>
            <a:r>
              <a:rPr lang="de-DE" sz="1600" dirty="0" err="1">
                <a:solidFill>
                  <a:srgbClr val="000000"/>
                </a:solidFill>
              </a:rPr>
              <a:t>Markov</a:t>
            </a:r>
            <a:r>
              <a:rPr lang="de-DE" sz="1600" dirty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that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can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fine-tuned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applications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0B60CE51-E1C3-4EC6-A572-AB5E88B27940}"/>
              </a:ext>
            </a:extLst>
          </p:cNvPr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5" name="Abgerundete rechteckige Legende 23">
            <a:extLst>
              <a:ext uri="{FF2B5EF4-FFF2-40B4-BE49-F238E27FC236}">
                <a16:creationId xmlns:a16="http://schemas.microsoft.com/office/drawing/2014/main" id="{7836F1F7-7C3A-48DF-8F54-5E201D432A6F}"/>
              </a:ext>
            </a:extLst>
          </p:cNvPr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ML, Google Cloud ML, IBM Watson ML,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26" name="Abgerundete rechteckige Legende 24">
            <a:extLst>
              <a:ext uri="{FF2B5EF4-FFF2-40B4-BE49-F238E27FC236}">
                <a16:creationId xmlns:a16="http://schemas.microsoft.com/office/drawing/2014/main" id="{D7AA4B5F-B996-4E8B-9E10-CDB5FF87E89F}"/>
              </a:ext>
            </a:extLst>
          </p:cNvPr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Theano, </a:t>
            </a:r>
            <a:r>
              <a:rPr lang="de-DE" sz="1600" dirty="0" err="1">
                <a:solidFill>
                  <a:srgbClr val="000000"/>
                </a:solidFill>
              </a:rPr>
              <a:t>Pytorch</a:t>
            </a:r>
            <a:r>
              <a:rPr lang="de-DE" sz="1600" dirty="0">
                <a:solidFill>
                  <a:srgbClr val="000000"/>
                </a:solidFill>
              </a:rPr>
              <a:t> …</a:t>
            </a:r>
          </a:p>
        </p:txBody>
      </p:sp>
      <p:pic>
        <p:nvPicPr>
          <p:cNvPr id="27" name="Picture 6" descr="Bildergebnis fÃ¼r google cloud logo">
            <a:extLst>
              <a:ext uri="{FF2B5EF4-FFF2-40B4-BE49-F238E27FC236}">
                <a16:creationId xmlns:a16="http://schemas.microsoft.com/office/drawing/2014/main" id="{227A2F16-291B-45AE-87B2-E8739FDA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Bildergebnis fÃ¼r ibm watson logo">
            <a:extLst>
              <a:ext uri="{FF2B5EF4-FFF2-40B4-BE49-F238E27FC236}">
                <a16:creationId xmlns:a16="http://schemas.microsoft.com/office/drawing/2014/main" id="{22AB2FBD-DD05-4CDF-818E-DB54AC155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Bildergebnis fÃ¼r ms azure logo">
            <a:extLst>
              <a:ext uri="{FF2B5EF4-FFF2-40B4-BE49-F238E27FC236}">
                <a16:creationId xmlns:a16="http://schemas.microsoft.com/office/drawing/2014/main" id="{16F9EDA0-A5DF-466A-A0FB-A26D28143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 descr="Bildergebnis fÃ¼r tensorflow logo">
            <a:extLst>
              <a:ext uri="{FF2B5EF4-FFF2-40B4-BE49-F238E27FC236}">
                <a16:creationId xmlns:a16="http://schemas.microsoft.com/office/drawing/2014/main" id="{B65478A9-9223-432F-BB44-017D62683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0" descr="Bildergebnis fÃ¼r scikit learn logo">
            <a:extLst>
              <a:ext uri="{FF2B5EF4-FFF2-40B4-BE49-F238E27FC236}">
                <a16:creationId xmlns:a16="http://schemas.microsoft.com/office/drawing/2014/main" id="{4917E8D3-B8CC-4FC6-B4B1-17011A3E6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Bildergebnis fÃ¼r apache spark mllib logo">
            <a:extLst>
              <a:ext uri="{FF2B5EF4-FFF2-40B4-BE49-F238E27FC236}">
                <a16:creationId xmlns:a16="http://schemas.microsoft.com/office/drawing/2014/main" id="{21B427E1-AF37-4944-86B0-F3BB05E32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A7C76905-398A-4B8D-85D2-F2C3A7EA103F}"/>
              </a:ext>
            </a:extLst>
          </p:cNvPr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3E22D2C-A8F8-4DEA-BBA0-391A6E35B50B}"/>
              </a:ext>
            </a:extLst>
          </p:cNvPr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717E159-E3D1-471B-9C6B-68AC83B33F9D}"/>
              </a:ext>
            </a:extLst>
          </p:cNvPr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463BF9F-AB35-4752-9BB4-686F1D2AD0C9}"/>
              </a:ext>
            </a:extLst>
          </p:cNvPr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7" name="Abgerundete rechteckige Legende 25">
            <a:extLst>
              <a:ext uri="{FF2B5EF4-FFF2-40B4-BE49-F238E27FC236}">
                <a16:creationId xmlns:a16="http://schemas.microsoft.com/office/drawing/2014/main" id="{6D4C7EC5-9869-42FD-B461-ABA805A60691}"/>
              </a:ext>
            </a:extLst>
          </p:cNvPr>
          <p:cNvSpPr/>
          <p:nvPr/>
        </p:nvSpPr>
        <p:spPr bwMode="auto">
          <a:xfrm>
            <a:off x="6732300" y="2348850"/>
            <a:ext cx="2304320" cy="792110"/>
          </a:xfrm>
          <a:prstGeom prst="wedgeRoundRectCallout">
            <a:avLst>
              <a:gd name="adj1" fmla="val -149807"/>
              <a:gd name="adj2" fmla="val 6879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SPSS </a:t>
            </a:r>
            <a:r>
              <a:rPr lang="de-DE" sz="1600" dirty="0" err="1">
                <a:solidFill>
                  <a:srgbClr val="000000"/>
                </a:solidFill>
              </a:rPr>
              <a:t>Modeler</a:t>
            </a:r>
            <a:r>
              <a:rPr lang="de-DE" sz="1600" dirty="0">
                <a:solidFill>
                  <a:srgbClr val="000000"/>
                </a:solidFill>
              </a:rPr>
              <a:t>, RapidMiner, KNIME, …</a:t>
            </a:r>
          </a:p>
        </p:txBody>
      </p:sp>
      <p:pic>
        <p:nvPicPr>
          <p:cNvPr id="38" name="Picture 12" descr="Bildergebnis fÃ¼r spss logo">
            <a:extLst>
              <a:ext uri="{FF2B5EF4-FFF2-40B4-BE49-F238E27FC236}">
                <a16:creationId xmlns:a16="http://schemas.microsoft.com/office/drawing/2014/main" id="{2BA3B92B-E4D6-4C38-B8AB-4867D7D16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015" y="3098989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Bildergebnis fÃ¼r rapidminer logo">
            <a:extLst>
              <a:ext uri="{FF2B5EF4-FFF2-40B4-BE49-F238E27FC236}">
                <a16:creationId xmlns:a16="http://schemas.microsoft.com/office/drawing/2014/main" id="{8B98F02F-D69C-4494-9CC6-67EE26B14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214" y="3083852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bgerundete rechteckige Legende 30">
            <a:extLst>
              <a:ext uri="{FF2B5EF4-FFF2-40B4-BE49-F238E27FC236}">
                <a16:creationId xmlns:a16="http://schemas.microsoft.com/office/drawing/2014/main" id="{CDDB4505-A54B-4FE2-BB48-DF08A861E714}"/>
              </a:ext>
            </a:extLst>
          </p:cNvPr>
          <p:cNvSpPr/>
          <p:nvPr/>
        </p:nvSpPr>
        <p:spPr bwMode="auto">
          <a:xfrm>
            <a:off x="6732300" y="4701796"/>
            <a:ext cx="2304320" cy="556631"/>
          </a:xfrm>
          <a:prstGeom prst="wedgeRoundRectCallout">
            <a:avLst>
              <a:gd name="adj1" fmla="val -138642"/>
              <a:gd name="adj2" fmla="val -1081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41" name="Abgerundete rechteckige Legende 31">
            <a:extLst>
              <a:ext uri="{FF2B5EF4-FFF2-40B4-BE49-F238E27FC236}">
                <a16:creationId xmlns:a16="http://schemas.microsoft.com/office/drawing/2014/main" id="{96FA1D90-8C51-47C8-A0BC-DC6CECB86C38}"/>
              </a:ext>
            </a:extLst>
          </p:cNvPr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42" name="Picture 2" descr="Bildergebnis fÃ¼r keras logo">
            <a:extLst>
              <a:ext uri="{FF2B5EF4-FFF2-40B4-BE49-F238E27FC236}">
                <a16:creationId xmlns:a16="http://schemas.microsoft.com/office/drawing/2014/main" id="{F9195939-AA68-4BB1-8C7C-9DE16F6F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" descr="Datei:KNIMELogoTM.svg – Wikipedia">
            <a:extLst>
              <a:ext uri="{FF2B5EF4-FFF2-40B4-BE49-F238E27FC236}">
                <a16:creationId xmlns:a16="http://schemas.microsoft.com/office/drawing/2014/main" id="{3CFA2A7B-9E13-4C4C-BA85-C33C6A99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099" y="3248356"/>
            <a:ext cx="863907" cy="22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7" grpId="0" animBg="1"/>
      <p:bldP spid="40" grpId="0" animBg="1"/>
      <p:bldP spid="41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29D0F177-04E8-4EBF-BA8E-AF8E0523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954" y="1397000"/>
            <a:ext cx="1478158" cy="156899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33702133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 of </a:t>
            </a:r>
            <a:r>
              <a:rPr lang="de-DE" dirty="0" err="1"/>
              <a:t>handwritten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typewritten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Text </a:t>
            </a:r>
            <a:r>
              <a:rPr lang="de-DE" dirty="0" err="1"/>
              <a:t>document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Information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faces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(</a:t>
            </a:r>
            <a:r>
              <a:rPr lang="de-DE" dirty="0" err="1"/>
              <a:t>position</a:t>
            </a:r>
            <a:r>
              <a:rPr lang="de-DE" dirty="0"/>
              <a:t>), and /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people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-1764704" y="1981373"/>
            <a:ext cx="2448340" cy="792110"/>
          </a:xfrm>
          <a:prstGeom prst="wedgeRoundRectCallout">
            <a:avLst>
              <a:gd name="adj1" fmla="val 90178"/>
              <a:gd name="adj2" fmla="val 563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image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entity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recognition</a:t>
            </a:r>
            <a:r>
              <a:rPr lang="de-DE" sz="1600" dirty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-1764704" y="2845493"/>
            <a:ext cx="2448340" cy="1080150"/>
          </a:xfrm>
          <a:prstGeom prst="wedgeRoundRectCallout">
            <a:avLst>
              <a:gd name="adj1" fmla="val 77257"/>
              <a:gd name="adj2" fmla="val 19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CV 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2" name="Abgerundete rechteckige Legende 21"/>
          <p:cNvSpPr/>
          <p:nvPr/>
        </p:nvSpPr>
        <p:spPr bwMode="auto">
          <a:xfrm>
            <a:off x="6588280" y="3645030"/>
            <a:ext cx="2448340" cy="504070"/>
          </a:xfrm>
          <a:prstGeom prst="wedgeRoundRectCallout">
            <a:avLst>
              <a:gd name="adj1" fmla="val -63405"/>
              <a:gd name="adj2" fmla="val 2757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transfer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-1764704" y="4017588"/>
            <a:ext cx="2448340" cy="559092"/>
          </a:xfrm>
          <a:prstGeom prst="wedgeRoundRectCallout">
            <a:avLst>
              <a:gd name="adj1" fmla="val 82740"/>
              <a:gd name="adj2" fmla="val 82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-1764704" y="4653136"/>
            <a:ext cx="2448340" cy="1291734"/>
          </a:xfrm>
          <a:prstGeom prst="wedgeRoundRectCallout">
            <a:avLst>
              <a:gd name="adj1" fmla="val 94775"/>
              <a:gd name="adj2" fmla="val -309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CV </a:t>
            </a:r>
            <a:r>
              <a:rPr lang="de-DE" sz="1600" dirty="0" err="1">
                <a:solidFill>
                  <a:srgbClr val="000000"/>
                </a:solidFill>
              </a:rPr>
              <a:t>preprocessing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ML in </a:t>
            </a:r>
            <a:r>
              <a:rPr lang="de-DE" sz="1600" dirty="0" err="1">
                <a:solidFill>
                  <a:srgbClr val="000000"/>
                </a:solidFill>
              </a:rPr>
              <a:t>general</a:t>
            </a:r>
            <a:r>
              <a:rPr lang="de-DE" sz="1600" dirty="0">
                <a:solidFill>
                  <a:srgbClr val="000000"/>
                </a:solidFill>
              </a:rPr>
              <a:t>, e.g.,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-3175423" y="4652086"/>
            <a:ext cx="3744520" cy="749144"/>
          </a:xfrm>
          <a:prstGeom prst="wedgeRoundRectCallout">
            <a:avLst>
              <a:gd name="adj1" fmla="val 73628"/>
              <a:gd name="adj2" fmla="val -195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openCV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7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59" y="5324461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968" y="5324461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-1735223" y="3118386"/>
            <a:ext cx="2304320" cy="792110"/>
          </a:xfrm>
          <a:prstGeom prst="wedgeRoundRectCallout">
            <a:avLst>
              <a:gd name="adj1" fmla="val 81304"/>
              <a:gd name="adj2" fmla="val 145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RapidMiner</a:t>
            </a:r>
            <a:r>
              <a:rPr lang="de-DE" sz="1600" dirty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28" name="Picture 14" descr="Bildergebnis fÃ¼r rapidminer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8326" y="3198144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Bildergebnis fÃ¼r weka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0218" y="3155350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bgerundete rechteckige Legende 29"/>
          <p:cNvSpPr/>
          <p:nvPr/>
        </p:nvSpPr>
        <p:spPr bwMode="auto">
          <a:xfrm>
            <a:off x="-1735223" y="4009656"/>
            <a:ext cx="2304320" cy="556631"/>
          </a:xfrm>
          <a:prstGeom prst="wedgeRoundRectCallout">
            <a:avLst>
              <a:gd name="adj1" fmla="val 78690"/>
              <a:gd name="adj2" fmla="val -248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32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2" descr="OpenCV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91" y="5293205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bgerundete rechteckige Legende 33"/>
          <p:cNvSpPr/>
          <p:nvPr/>
        </p:nvSpPr>
        <p:spPr bwMode="auto">
          <a:xfrm>
            <a:off x="-3056847" y="2074241"/>
            <a:ext cx="3625944" cy="936130"/>
          </a:xfrm>
          <a:prstGeom prst="wedgeRoundRectCallout">
            <a:avLst>
              <a:gd name="adj1" fmla="val 80900"/>
              <a:gd name="adj2" fmla="val 33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>
                <a:solidFill>
                  <a:srgbClr val="000000"/>
                </a:solidFill>
              </a:rPr>
              <a:t>Rekognition</a:t>
            </a:r>
            <a:r>
              <a:rPr lang="de-DE" sz="1600" dirty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35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24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31" grpId="0" animBg="1"/>
      <p:bldP spid="34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Magnetplattenspeicher 1"/>
          <p:cNvSpPr/>
          <p:nvPr/>
        </p:nvSpPr>
        <p:spPr bwMode="auto">
          <a:xfrm>
            <a:off x="1691600" y="4197998"/>
            <a:ext cx="1800250" cy="7201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>
            <a:off x="2663735" y="3225862"/>
            <a:ext cx="612085" cy="836495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1952015" y="3378263"/>
            <a:ext cx="792110" cy="576080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Legende mit Pfeil nach unten 4"/>
          <p:cNvSpPr/>
          <p:nvPr/>
        </p:nvSpPr>
        <p:spPr bwMode="auto">
          <a:xfrm>
            <a:off x="5584525" y="3367545"/>
            <a:ext cx="1872260" cy="72010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6" name="Gerader Verbinder 5"/>
          <p:cNvCxnSpPr/>
          <p:nvPr/>
        </p:nvCxnSpPr>
        <p:spPr bwMode="auto">
          <a:xfrm>
            <a:off x="4850341" y="4486038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Gerader Verbinder 6"/>
          <p:cNvCxnSpPr/>
          <p:nvPr/>
        </p:nvCxnSpPr>
        <p:spPr bwMode="auto">
          <a:xfrm>
            <a:off x="4850341" y="4848939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1366229" y="506497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Data: persistent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67300" y="5101793"/>
            <a:ext cx="25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Streaming Data: </a:t>
            </a:r>
            <a:r>
              <a:rPr lang="de-DE" dirty="0" err="1"/>
              <a:t>flowing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016681" y="2682429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Query </a:t>
            </a:r>
            <a:r>
              <a:rPr lang="de-DE" dirty="0" err="1"/>
              <a:t>execution</a:t>
            </a:r>
            <a:r>
              <a:rPr lang="de-DE" dirty="0"/>
              <a:t>: volatile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15656" y="2682429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CEP </a:t>
            </a:r>
            <a:r>
              <a:rPr lang="de-DE" dirty="0" err="1"/>
              <a:t>rule</a:t>
            </a:r>
            <a:r>
              <a:rPr lang="de-DE" dirty="0"/>
              <a:t>: persistent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14808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79617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44426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09235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9752" y="579307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(b)</a:t>
            </a:r>
          </a:p>
        </p:txBody>
      </p:sp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068960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Message-</a:t>
            </a:r>
            <a:r>
              <a:rPr lang="de-DE" sz="1600" dirty="0" err="1">
                <a:solidFill>
                  <a:srgbClr val="000000"/>
                </a:solidFill>
              </a:rPr>
              <a:t>oriented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middleware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queuing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technology</a:t>
            </a:r>
            <a:r>
              <a:rPr lang="de-DE" sz="1600" dirty="0">
                <a:solidFill>
                  <a:srgbClr val="000000"/>
                </a:solidFill>
              </a:rPr>
              <a:t>), </a:t>
            </a:r>
            <a:r>
              <a:rPr lang="de-DE" sz="1600" dirty="0" err="1">
                <a:solidFill>
                  <a:srgbClr val="000000"/>
                </a:solidFill>
              </a:rPr>
              <a:t>including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admin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consoles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060848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CEP </a:t>
            </a:r>
            <a:r>
              <a:rPr lang="de-DE" sz="1600" dirty="0" err="1">
                <a:solidFill>
                  <a:srgbClr val="000000"/>
                </a:solidFill>
              </a:rPr>
              <a:t>rule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specification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execution</a:t>
            </a:r>
            <a:r>
              <a:rPr lang="de-DE" sz="1600" dirty="0">
                <a:solidFill>
                  <a:srgbClr val="000000"/>
                </a:solidFill>
              </a:rPr>
              <a:t>; </a:t>
            </a:r>
            <a:r>
              <a:rPr lang="de-DE" sz="1600" dirty="0" err="1">
                <a:solidFill>
                  <a:srgbClr val="000000"/>
                </a:solidFill>
              </a:rPr>
              <a:t>monitoring</a:t>
            </a:r>
            <a:r>
              <a:rPr lang="de-DE" sz="1600" dirty="0">
                <a:solidFill>
                  <a:srgbClr val="000000"/>
                </a:solidFill>
              </a:rPr>
              <a:t> of CEP</a:t>
            </a:r>
          </a:p>
        </p:txBody>
      </p:sp>
    </p:spTree>
    <p:extLst>
      <p:ext uri="{BB962C8B-B14F-4D97-AF65-F5344CB8AC3E}">
        <p14:creationId xmlns:p14="http://schemas.microsoft.com/office/powerpoint/2010/main" val="1340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500982"/>
            <a:ext cx="3384376" cy="936130"/>
          </a:xfrm>
          <a:prstGeom prst="wedgeRoundRectCallout">
            <a:avLst>
              <a:gd name="adj1" fmla="val -105674"/>
              <a:gd name="adj2" fmla="val 590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Kafka, IBM MQ, TIBCO, </a:t>
            </a:r>
            <a:r>
              <a:rPr lang="de-DE" sz="1600" dirty="0" err="1">
                <a:solidFill>
                  <a:srgbClr val="000000"/>
                </a:solidFill>
              </a:rPr>
              <a:t>WebSphere</a:t>
            </a:r>
            <a:r>
              <a:rPr lang="de-DE" sz="1600" dirty="0">
                <a:solidFill>
                  <a:srgbClr val="000000"/>
                </a:solidFill>
              </a:rPr>
              <a:t> Business Events, WSO2 Stream </a:t>
            </a:r>
            <a:r>
              <a:rPr lang="de-DE" sz="1600" dirty="0" err="1">
                <a:solidFill>
                  <a:srgbClr val="000000"/>
                </a:solidFill>
              </a:rPr>
              <a:t>Processor</a:t>
            </a:r>
            <a:r>
              <a:rPr lang="de-DE" sz="1600">
                <a:solidFill>
                  <a:srgbClr val="000000"/>
                </a:solidFill>
              </a:rPr>
              <a:t>, … 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492870"/>
            <a:ext cx="3384376" cy="936130"/>
          </a:xfrm>
          <a:prstGeom prst="wedgeRoundRectCallout">
            <a:avLst>
              <a:gd name="adj1" fmla="val -102094"/>
              <a:gd name="adj2" fmla="val 184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Flink, 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Stream Analytics, </a:t>
            </a:r>
            <a:r>
              <a:rPr lang="de-DE" sz="1600" dirty="0" err="1">
                <a:solidFill>
                  <a:srgbClr val="000000"/>
                </a:solidFill>
              </a:rPr>
              <a:t>Drools</a:t>
            </a:r>
            <a:r>
              <a:rPr lang="de-DE" sz="1600" dirty="0">
                <a:solidFill>
                  <a:srgbClr val="000000"/>
                </a:solidFill>
              </a:rPr>
              <a:t> Fusion, Oracle Stream Analytics, SAG </a:t>
            </a:r>
            <a:r>
              <a:rPr lang="de-DE" sz="1600" dirty="0" err="1">
                <a:solidFill>
                  <a:srgbClr val="000000"/>
                </a:solidFill>
              </a:rPr>
              <a:t>Apama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028" name="Picture 4" descr="Bildergebnis für Apache Flink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0461"/>
            <a:ext cx="1224136" cy="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ms azure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7770" r="4715" b="26872"/>
          <a:stretch/>
        </p:blipFill>
        <p:spPr bwMode="auto">
          <a:xfrm>
            <a:off x="1763688" y="2131018"/>
            <a:ext cx="1977281" cy="3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drools fusi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32" y="1810040"/>
            <a:ext cx="1253473" cy="3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apama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27361" r="30554" b="28442"/>
          <a:stretch/>
        </p:blipFill>
        <p:spPr bwMode="auto">
          <a:xfrm>
            <a:off x="4575973" y="1987582"/>
            <a:ext cx="1292171" cy="5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kafk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621" r="6342" b="28539"/>
          <a:stretch/>
        </p:blipFill>
        <p:spPr bwMode="auto">
          <a:xfrm>
            <a:off x="395536" y="4581128"/>
            <a:ext cx="1115616" cy="5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ergebnis für ibm m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66" y="4595376"/>
            <a:ext cx="1635136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ür tibco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6258" b="22335"/>
          <a:stretch/>
        </p:blipFill>
        <p:spPr bwMode="auto">
          <a:xfrm>
            <a:off x="1763688" y="4621389"/>
            <a:ext cx="1581087" cy="4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wso2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1920"/>
            <a:ext cx="1572905" cy="7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836712"/>
            <a:ext cx="7860733" cy="42484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287919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528" y="1124744"/>
            <a:ext cx="8331917" cy="3744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9037517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608" y="980728"/>
            <a:ext cx="7608668" cy="45653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0218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966" y="1196752"/>
            <a:ext cx="8627499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19100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48" y="1268760"/>
            <a:ext cx="8973793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897225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680387-B163-42ED-B35E-7E793D0CA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868424"/>
            <a:ext cx="2667000" cy="312115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9D67DFC-2E4A-465C-981E-B235A4642B34}"/>
              </a:ext>
            </a:extLst>
          </p:cNvPr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413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>
              <a:lnSpc>
                <a:spcPct val="150000"/>
              </a:lnSpc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/>
              <a:t>Michelangelo was an </a:t>
            </a:r>
            <a:r>
              <a:rPr lang="de-DE" sz="2100" dirty="0" err="1"/>
              <a:t>Italian</a:t>
            </a:r>
            <a:r>
              <a:rPr lang="de-DE" sz="2100" dirty="0"/>
              <a:t> </a:t>
            </a:r>
            <a:r>
              <a:rPr lang="de-DE" sz="2100" dirty="0" err="1"/>
              <a:t>artist</a:t>
            </a:r>
            <a:r>
              <a:rPr lang="de-DE" sz="2100" dirty="0"/>
              <a:t>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many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, e.g., </a:t>
            </a:r>
            <a:r>
              <a:rPr lang="de-DE" sz="2100" dirty="0" err="1"/>
              <a:t>the</a:t>
            </a:r>
            <a:r>
              <a:rPr lang="de-DE" sz="2100" dirty="0"/>
              <a:t> „</a:t>
            </a:r>
            <a:r>
              <a:rPr lang="de-DE" sz="2100" dirty="0" err="1"/>
              <a:t>Creation</a:t>
            </a:r>
            <a:r>
              <a:rPr lang="de-DE" sz="2100" dirty="0"/>
              <a:t> of Adam“ in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Sistine</a:t>
            </a:r>
            <a:r>
              <a:rPr lang="de-DE" sz="2100" dirty="0"/>
              <a:t> </a:t>
            </a:r>
            <a:r>
              <a:rPr lang="de-DE" sz="2100" dirty="0" err="1"/>
              <a:t>Chapel</a:t>
            </a:r>
            <a:r>
              <a:rPr lang="de-DE" sz="2100" dirty="0"/>
              <a:t>, </a:t>
            </a:r>
            <a:r>
              <a:rPr lang="de-DE" sz="2100" dirty="0" err="1"/>
              <a:t>Rome</a:t>
            </a:r>
            <a:r>
              <a:rPr lang="de-DE" sz="2100" dirty="0"/>
              <a:t>.</a:t>
            </a:r>
          </a:p>
          <a:p>
            <a:r>
              <a:rPr lang="de-DE" sz="2100" dirty="0"/>
              <a:t>He also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sculptures</a:t>
            </a:r>
            <a:r>
              <a:rPr lang="de-DE" sz="2100" dirty="0"/>
              <a:t> </a:t>
            </a:r>
            <a:r>
              <a:rPr lang="de-DE" sz="2100" dirty="0" err="1"/>
              <a:t>like</a:t>
            </a:r>
            <a:r>
              <a:rPr lang="de-DE" sz="2100" dirty="0"/>
              <a:t> David.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belonged</a:t>
            </a:r>
            <a:r>
              <a:rPr lang="de-DE" sz="2100" dirty="0"/>
              <a:t> </a:t>
            </a:r>
            <a:r>
              <a:rPr lang="de-DE" sz="2100" dirty="0" err="1"/>
              <a:t>to</a:t>
            </a:r>
            <a:r>
              <a:rPr lang="de-DE" sz="2100" dirty="0"/>
              <a:t>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artistic</a:t>
            </a:r>
            <a:r>
              <a:rPr lang="de-DE" sz="2100" dirty="0"/>
              <a:t> </a:t>
            </a:r>
            <a:r>
              <a:rPr lang="de-DE" sz="2100" dirty="0" err="1"/>
              <a:t>movement</a:t>
            </a:r>
            <a:r>
              <a:rPr lang="de-DE" sz="2100" dirty="0"/>
              <a:t> </a:t>
            </a:r>
            <a:r>
              <a:rPr lang="de-DE" sz="2100" dirty="0" err="1"/>
              <a:t>of</a:t>
            </a:r>
            <a:r>
              <a:rPr lang="de-DE" sz="2100" dirty="0"/>
              <a:t> Renaissance.</a:t>
            </a:r>
          </a:p>
          <a:p>
            <a:r>
              <a:rPr lang="de-DE" sz="2100" dirty="0"/>
              <a:t>People </a:t>
            </a:r>
            <a:r>
              <a:rPr lang="de-DE" sz="2100" dirty="0" err="1"/>
              <a:t>who</a:t>
            </a:r>
            <a:r>
              <a:rPr lang="de-DE" sz="2100" dirty="0"/>
              <a:t> </a:t>
            </a:r>
            <a:r>
              <a:rPr lang="de-DE" sz="2100" dirty="0" err="1"/>
              <a:t>create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painters</a:t>
            </a:r>
            <a:r>
              <a:rPr lang="de-DE" sz="2100" dirty="0"/>
              <a:t>.</a:t>
            </a:r>
          </a:p>
          <a:p>
            <a:r>
              <a:rPr lang="de-DE" sz="2100" dirty="0" err="1"/>
              <a:t>Painters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artists</a:t>
            </a:r>
            <a:r>
              <a:rPr lang="de-DE" sz="2100" dirty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886236" y="1978968"/>
            <a:ext cx="559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777485" y="297807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497323" y="2483023"/>
            <a:ext cx="1473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/>
              <a:t>Knoweldge</a:t>
            </a:r>
            <a:r>
              <a:rPr lang="de-DE" sz="1400" b="1" dirty="0"/>
              <a:t> </a:t>
            </a:r>
            <a:r>
              <a:rPr lang="de-DE" sz="1400" b="1" dirty="0" err="1"/>
              <a:t>graph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777484" y="1978968"/>
            <a:ext cx="559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674828" y="297807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493915" y="2483023"/>
            <a:ext cx="1474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Knowledge </a:t>
            </a:r>
            <a:r>
              <a:rPr lang="de-DE" sz="1400" b="1" dirty="0" err="1"/>
              <a:t>graph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75913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/>
              <a:t>painted</a:t>
            </a:r>
            <a:r>
              <a:rPr lang="de-DE" sz="1900" dirty="0"/>
              <a:t> (Michelangelo, </a:t>
            </a:r>
            <a:r>
              <a:rPr lang="de-DE" sz="1900" dirty="0" err="1"/>
              <a:t>CreationOfAdam</a:t>
            </a:r>
            <a:r>
              <a:rPr lang="de-DE" sz="1900" dirty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born</a:t>
            </a:r>
            <a:r>
              <a:rPr lang="de-DE" sz="1100" dirty="0"/>
              <a:t>-in</a:t>
            </a:r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21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5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Namespace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URI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Resource</a:t>
                      </a:r>
                      <a:r>
                        <a:rPr lang="de-DE" sz="1400" dirty="0"/>
                        <a:t> Description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RDF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 </a:t>
                      </a:r>
                      <a:r>
                        <a:rPr lang="de-DE" sz="1400" dirty="0" err="1"/>
                        <a:t>Ontology</a:t>
                      </a:r>
                      <a:r>
                        <a:rPr lang="de-DE" sz="1400" dirty="0"/>
                        <a:t>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XML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YAGO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Editing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Storing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resources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Off-</a:t>
            </a:r>
            <a:r>
              <a:rPr lang="de-DE" sz="1600" dirty="0" err="1">
                <a:solidFill>
                  <a:srgbClr val="000000"/>
                </a:solidFill>
              </a:rPr>
              <a:t>the</a:t>
            </a:r>
            <a:r>
              <a:rPr lang="de-DE" sz="1600" dirty="0">
                <a:solidFill>
                  <a:srgbClr val="000000"/>
                </a:solidFill>
              </a:rPr>
              <a:t>-</a:t>
            </a:r>
            <a:r>
              <a:rPr lang="de-DE" sz="1600" dirty="0" err="1">
                <a:solidFill>
                  <a:srgbClr val="000000"/>
                </a:solidFill>
              </a:rPr>
              <a:t>shelf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KB </a:t>
            </a:r>
            <a:r>
              <a:rPr lang="de-DE" sz="1600" dirty="0" err="1">
                <a:solidFill>
                  <a:srgbClr val="000000"/>
                </a:solidFill>
              </a:rPr>
              <a:t>access</a:t>
            </a:r>
            <a:r>
              <a:rPr lang="de-DE" sz="1600" dirty="0">
                <a:solidFill>
                  <a:srgbClr val="000000"/>
                </a:solidFill>
              </a:rPr>
              <a:t> via </a:t>
            </a:r>
            <a:r>
              <a:rPr lang="de-DE" sz="1600" dirty="0" err="1">
                <a:solidFill>
                  <a:srgbClr val="000000"/>
                </a:solidFill>
              </a:rPr>
              <a:t>programming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language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Product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bundle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many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representation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Suite, </a:t>
            </a:r>
            <a:r>
              <a:rPr lang="de-DE" sz="1600" dirty="0" err="1">
                <a:solidFill>
                  <a:srgbClr val="000000"/>
                </a:solidFill>
              </a:rPr>
              <a:t>PoolParty</a:t>
            </a:r>
            <a:r>
              <a:rPr lang="de-DE" sz="1600" dirty="0">
                <a:solidFill>
                  <a:srgbClr val="000000"/>
                </a:solidFill>
              </a:rPr>
              <a:t> Semantic Suite,  </a:t>
            </a:r>
            <a:r>
              <a:rPr lang="de-DE" sz="1600" dirty="0" err="1">
                <a:solidFill>
                  <a:srgbClr val="000000"/>
                </a:solidFill>
              </a:rPr>
              <a:t>Semafora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Protégé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Pellet, </a:t>
            </a:r>
            <a:r>
              <a:rPr lang="de-DE" sz="1600" dirty="0" err="1">
                <a:solidFill>
                  <a:srgbClr val="000000"/>
                </a:solidFill>
              </a:rPr>
              <a:t>FaCT</a:t>
            </a:r>
            <a:r>
              <a:rPr lang="de-DE" sz="1600" dirty="0">
                <a:solidFill>
                  <a:srgbClr val="000000"/>
                </a:solidFill>
              </a:rPr>
              <a:t>++, </a:t>
            </a:r>
            <a:r>
              <a:rPr lang="de-DE" sz="1600" dirty="0" err="1">
                <a:solidFill>
                  <a:srgbClr val="000000"/>
                </a:solidFill>
              </a:rPr>
              <a:t>HermiT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Virtuoso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GraphDB</a:t>
            </a:r>
            <a:r>
              <a:rPr lang="de-DE" sz="1600" dirty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Wikidata, </a:t>
            </a:r>
            <a:r>
              <a:rPr lang="de-DE" sz="1600" dirty="0" err="1">
                <a:solidFill>
                  <a:srgbClr val="000000"/>
                </a:solidFill>
              </a:rPr>
              <a:t>Dbpedia</a:t>
            </a:r>
            <a:r>
              <a:rPr lang="de-DE" sz="1600" dirty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Fuseki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Virtual Museum Guide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Offline </a:t>
            </a:r>
            <a:r>
              <a:rPr lang="de-DE" dirty="0" err="1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Online Web </a:t>
            </a:r>
            <a:r>
              <a:rPr lang="de-DE" dirty="0" err="1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3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Percepts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and</a:t>
                      </a:r>
                      <a:r>
                        <a:rPr lang="de-DE" baseline="0" dirty="0"/>
                        <a:t> </a:t>
                      </a:r>
                      <a:r>
                        <a:rPr lang="de-DE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Thermostat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Room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Measures</a:t>
                      </a:r>
                      <a:r>
                        <a:rPr lang="de-DE" baseline="0" dirty="0"/>
                        <a:t> temperature and </a:t>
                      </a:r>
                      <a:r>
                        <a:rPr lang="de-DE" baseline="0" dirty="0" err="1"/>
                        <a:t>adjusts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heating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accordingly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Crawls web </a:t>
                      </a:r>
                      <a:r>
                        <a:rPr lang="de-DE" dirty="0" err="1"/>
                        <a:t>pages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extracts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information</a:t>
                      </a:r>
                      <a:r>
                        <a:rPr lang="de-DE" dirty="0"/>
                        <a:t> (e.g., </a:t>
                      </a:r>
                      <a:r>
                        <a:rPr lang="de-DE" dirty="0" err="1"/>
                        <a:t>compares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prices</a:t>
                      </a:r>
                      <a:r>
                        <a:rPr lang="de-DE" dirty="0"/>
                        <a:t>), </a:t>
                      </a:r>
                      <a:r>
                        <a:rPr lang="de-DE" dirty="0" err="1"/>
                        <a:t>makes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recommendations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even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purchases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autonomously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simple </a:t>
                      </a:r>
                      <a:r>
                        <a:rPr lang="de-DE" dirty="0" err="1"/>
                        <a:t>household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tasks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like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vacuum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cleaning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all </a:t>
                      </a:r>
                      <a:r>
                        <a:rPr lang="de-DE" dirty="0" err="1"/>
                        <a:t>sorts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things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better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worse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for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the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environment</a:t>
                      </a:r>
                      <a:r>
                        <a:rPr lang="de-DE" baseline="0" dirty="0"/>
                        <a:t> ;-)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accessing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r>
              <a:rPr lang="de-DE" sz="1600" dirty="0">
                <a:solidFill>
                  <a:srgbClr val="000000"/>
                </a:solidFill>
              </a:rPr>
              <a:t> incl. </a:t>
            </a:r>
            <a:r>
              <a:rPr lang="de-DE" sz="1600" dirty="0" err="1">
                <a:solidFill>
                  <a:srgbClr val="000000"/>
                </a:solidFill>
              </a:rPr>
              <a:t>ranking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creating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crawling</a:t>
            </a:r>
            <a:r>
              <a:rPr lang="de-DE" sz="1600" dirty="0">
                <a:solidFill>
                  <a:srgbClr val="000000"/>
                </a:solidFill>
              </a:rPr>
              <a:t> web </a:t>
            </a:r>
            <a:r>
              <a:rPr lang="de-DE" sz="1600" dirty="0" err="1">
                <a:solidFill>
                  <a:srgbClr val="000000"/>
                </a:solidFill>
              </a:rPr>
              <a:t>pages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Server </a:t>
            </a:r>
            <a:r>
              <a:rPr lang="de-DE" sz="1600" dirty="0" err="1">
                <a:solidFill>
                  <a:srgbClr val="000000"/>
                </a:solidFill>
              </a:rPr>
              <a:t>platform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as</a:t>
            </a:r>
            <a:r>
              <a:rPr lang="de-DE" sz="1600" dirty="0">
                <a:solidFill>
                  <a:srgbClr val="000000"/>
                </a:solidFill>
              </a:rPr>
              <a:t> stand-</a:t>
            </a:r>
            <a:r>
              <a:rPr lang="de-DE" sz="1600" dirty="0" err="1">
                <a:solidFill>
                  <a:srgbClr val="000000"/>
                </a:solidFill>
              </a:rPr>
              <a:t>alone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engine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providing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complete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facility</a:t>
            </a:r>
            <a:endParaRPr lang="de-DE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Lucene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Nutch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Solr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>
                <a:solidFill>
                  <a:srgbClr val="000000"/>
                </a:solidFill>
              </a:rPr>
              <a:t>Elastic</a:t>
            </a:r>
            <a:r>
              <a:rPr lang="de-DE" sz="1600" dirty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T…</a:t>
            </a: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Turn…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3310128"/>
            <a:ext cx="720080" cy="2197981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Turn on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TV!</a:t>
            </a: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>
                <a:solidFill>
                  <a:schemeClr val="tx1"/>
                </a:solidFill>
              </a:rPr>
              <a:t>command</a:t>
            </a:r>
            <a:r>
              <a:rPr lang="de-DE" altLang="de-DE" dirty="0">
                <a:solidFill>
                  <a:schemeClr val="tx1"/>
                </a:solidFill>
              </a:rPr>
              <a:t>(TV, on)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TV.turnOn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0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7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69447"/>
              </p:ext>
            </p:extLst>
          </p:nvPr>
        </p:nvGraphicFramePr>
        <p:xfrm>
          <a:off x="899592" y="16288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62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89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 </a:t>
                      </a:r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2471428" y="3124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5639780" y="-3356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153650" y="9412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1-gram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22002" y="9152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2-gram</a:t>
            </a:r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Possessive </a:t>
            </a:r>
            <a:r>
              <a:rPr lang="de-DE" dirty="0" err="1">
                <a:cs typeface="Arial" panose="020B0604020202020204" pitchFamily="34" charset="0"/>
              </a:rPr>
              <a:t>pronoun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Adverb </a:t>
            </a: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3rd </a:t>
            </a:r>
            <a:r>
              <a:rPr lang="de-DE" dirty="0" err="1">
                <a:cs typeface="Arial" panose="020B0604020202020204" pitchFamily="34" charset="0"/>
              </a:rPr>
              <a:t>person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</a:t>
            </a:r>
            <a:r>
              <a:rPr lang="de-DE" dirty="0" err="1">
                <a:cs typeface="Arial" panose="020B0604020202020204" pitchFamily="34" charset="0"/>
              </a:rPr>
              <a:t>gerund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or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participle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Full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stop</a:t>
            </a:r>
            <a:r>
              <a:rPr lang="de-DE" dirty="0">
                <a:cs typeface="Arial" panose="020B0604020202020204" pitchFamily="34" charset="0"/>
              </a:rPr>
              <a:t> (</a:t>
            </a:r>
            <a:r>
              <a:rPr lang="de-DE" dirty="0" err="1">
                <a:cs typeface="Arial" panose="020B0604020202020204" pitchFamily="34" charset="0"/>
              </a:rPr>
              <a:t>period</a:t>
            </a:r>
            <a:r>
              <a:rPr lang="de-DE" dirty="0">
                <a:cs typeface="Arial" panose="020B0604020202020204" pitchFamily="34" charset="0"/>
              </a:rPr>
              <a:t>)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ROOT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ADVP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JJ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noun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sentence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verb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319579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5DAA8EB5-C820-477D-B991-EEA7A776DB35}"/>
              </a:ext>
            </a:extLst>
          </p:cNvPr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6E5434D-C17A-4522-B547-8C1A2399207C}"/>
              </a:ext>
            </a:extLst>
          </p:cNvPr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Language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07CDEB3-FB95-4C08-8066-01A3D28DAA9C}"/>
              </a:ext>
            </a:extLst>
          </p:cNvPr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389EF058-4955-405F-9790-B1AC36B7C4FB}"/>
              </a:ext>
            </a:extLst>
          </p:cNvPr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pipeline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7">
            <a:extLst>
              <a:ext uri="{FF2B5EF4-FFF2-40B4-BE49-F238E27FC236}">
                <a16:creationId xmlns:a16="http://schemas.microsoft.com/office/drawing/2014/main" id="{A55CDC05-A4C0-45FF-B9F2-CC6C4EE6EDDE}"/>
              </a:ext>
            </a:extLst>
          </p:cNvPr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Machine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translation</a:t>
            </a:r>
            <a:r>
              <a:rPr lang="de-DE" sz="1600" dirty="0">
                <a:solidFill>
                  <a:srgbClr val="000000"/>
                </a:solidFill>
              </a:rPr>
              <a:t>, NER, </a:t>
            </a:r>
            <a:r>
              <a:rPr lang="de-DE" sz="1600" dirty="0" err="1">
                <a:solidFill>
                  <a:srgbClr val="000000"/>
                </a:solidFill>
              </a:rPr>
              <a:t>sentiment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analysis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5" name="Abgerundete rechteckige Legende 18">
            <a:extLst>
              <a:ext uri="{FF2B5EF4-FFF2-40B4-BE49-F238E27FC236}">
                <a16:creationId xmlns:a16="http://schemas.microsoft.com/office/drawing/2014/main" id="{F05203BA-58EB-43FD-9B08-7D0A3611E511}"/>
              </a:ext>
            </a:extLst>
          </p:cNvPr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56975"/>
              <a:gd name="adj2" fmla="val 109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Frameworks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NLP </a:t>
            </a:r>
            <a:r>
              <a:rPr lang="de-DE" sz="1600" dirty="0" err="1">
                <a:solidFill>
                  <a:srgbClr val="000000"/>
                </a:solidFill>
              </a:rPr>
              <a:t>building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blocks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9">
            <a:extLst>
              <a:ext uri="{FF2B5EF4-FFF2-40B4-BE49-F238E27FC236}">
                <a16:creationId xmlns:a16="http://schemas.microsoft.com/office/drawing/2014/main" id="{5D32BAAA-6207-42AA-BACB-1FD44D807891}"/>
              </a:ext>
            </a:extLst>
          </p:cNvPr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Tokenizing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parsing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7" name="Abgerundete rechteckige Legende 20">
            <a:extLst>
              <a:ext uri="{FF2B5EF4-FFF2-40B4-BE49-F238E27FC236}">
                <a16:creationId xmlns:a16="http://schemas.microsoft.com/office/drawing/2014/main" id="{A981F133-E70E-4CD3-A82D-430F3B6BF63E}"/>
              </a:ext>
            </a:extLst>
          </p:cNvPr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Language </a:t>
            </a:r>
            <a:r>
              <a:rPr lang="de-DE" sz="1600" dirty="0" err="1">
                <a:solidFill>
                  <a:srgbClr val="000000"/>
                </a:solidFill>
              </a:rPr>
              <a:t>data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sets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dictionaries</a:t>
            </a:r>
            <a:r>
              <a:rPr lang="de-DE" sz="1600" dirty="0">
                <a:solidFill>
                  <a:srgbClr val="000000"/>
                </a:solidFill>
              </a:rPr>
              <a:t>, thesauri, </a:t>
            </a:r>
            <a:r>
              <a:rPr lang="de-DE" sz="1600" dirty="0" err="1">
                <a:solidFill>
                  <a:srgbClr val="000000"/>
                </a:solidFill>
              </a:rPr>
              <a:t>synonyms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>
            <a:extLst>
              <a:ext uri="{FF2B5EF4-FFF2-40B4-BE49-F238E27FC236}">
                <a16:creationId xmlns:a16="http://schemas.microsoft.com/office/drawing/2014/main" id="{A3B15B90-0627-45AF-B42D-A14DE109790D}"/>
              </a:ext>
            </a:extLst>
          </p:cNvPr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B1EEB43B-82EA-4C64-AEF2-E6392A9940A8}"/>
              </a:ext>
            </a:extLst>
          </p:cNvPr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2" name="L-Form 41">
            <a:extLst>
              <a:ext uri="{FF2B5EF4-FFF2-40B4-BE49-F238E27FC236}">
                <a16:creationId xmlns:a16="http://schemas.microsoft.com/office/drawing/2014/main" id="{0FE1D828-C6DA-4BD9-A4B2-CB0ABF916DE8}"/>
              </a:ext>
            </a:extLst>
          </p:cNvPr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3" name="L-Form 42">
            <a:extLst>
              <a:ext uri="{FF2B5EF4-FFF2-40B4-BE49-F238E27FC236}">
                <a16:creationId xmlns:a16="http://schemas.microsoft.com/office/drawing/2014/main" id="{6D6E95B5-EA45-4359-97AC-90F177F232E4}"/>
              </a:ext>
            </a:extLst>
          </p:cNvPr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pipeline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4" name="Abgerundete rechteckige Legende 10">
            <a:extLst>
              <a:ext uri="{FF2B5EF4-FFF2-40B4-BE49-F238E27FC236}">
                <a16:creationId xmlns:a16="http://schemas.microsoft.com/office/drawing/2014/main" id="{DB7EB444-9BB4-4E07-8020-3BD47E68D584}"/>
              </a:ext>
            </a:extLst>
          </p:cNvPr>
          <p:cNvSpPr/>
          <p:nvPr/>
        </p:nvSpPr>
        <p:spPr bwMode="auto">
          <a:xfrm>
            <a:off x="2339690" y="5073920"/>
            <a:ext cx="2304320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spaCy</a:t>
            </a:r>
            <a:r>
              <a:rPr lang="de-DE" sz="1600" dirty="0">
                <a:solidFill>
                  <a:srgbClr val="000000"/>
                </a:solidFill>
              </a:rPr>
              <a:t>, NLTK, </a:t>
            </a:r>
            <a:r>
              <a:rPr lang="de-DE" sz="1600" dirty="0" err="1">
                <a:solidFill>
                  <a:srgbClr val="000000"/>
                </a:solidFill>
              </a:rPr>
              <a:t>StanfordNLP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45" name="Abgerundete rechteckige Legende 11">
            <a:extLst>
              <a:ext uri="{FF2B5EF4-FFF2-40B4-BE49-F238E27FC236}">
                <a16:creationId xmlns:a16="http://schemas.microsoft.com/office/drawing/2014/main" id="{18389336-0022-4376-9F66-D0A62B71C04F}"/>
              </a:ext>
            </a:extLst>
          </p:cNvPr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WordNet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GermaNet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46" name="Abgerundete rechteckige Legende 14">
            <a:extLst>
              <a:ext uri="{FF2B5EF4-FFF2-40B4-BE49-F238E27FC236}">
                <a16:creationId xmlns:a16="http://schemas.microsoft.com/office/drawing/2014/main" id="{7EE76954-7A38-4E00-974D-92457BC74711}"/>
              </a:ext>
            </a:extLst>
          </p:cNvPr>
          <p:cNvSpPr/>
          <p:nvPr/>
        </p:nvSpPr>
        <p:spPr bwMode="auto">
          <a:xfrm>
            <a:off x="6473112" y="3416268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spaCy</a:t>
            </a:r>
            <a:r>
              <a:rPr lang="de-DE" sz="1600" dirty="0">
                <a:solidFill>
                  <a:srgbClr val="000000"/>
                </a:solidFill>
              </a:rPr>
              <a:t>, NLTK, UIMA, … </a:t>
            </a:r>
          </a:p>
        </p:txBody>
      </p:sp>
      <p:sp>
        <p:nvSpPr>
          <p:cNvPr id="47" name="Abgerundete rechteckige Legende 16">
            <a:extLst>
              <a:ext uri="{FF2B5EF4-FFF2-40B4-BE49-F238E27FC236}">
                <a16:creationId xmlns:a16="http://schemas.microsoft.com/office/drawing/2014/main" id="{A8BB24A2-173B-43E7-AC5A-C75E9F3D77B5}"/>
              </a:ext>
            </a:extLst>
          </p:cNvPr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IBM Watson Speech </a:t>
            </a:r>
            <a:r>
              <a:rPr lang="de-DE" sz="1600" dirty="0" err="1">
                <a:solidFill>
                  <a:srgbClr val="000000"/>
                </a:solidFill>
              </a:rPr>
              <a:t>to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text</a:t>
            </a:r>
            <a:r>
              <a:rPr lang="de-DE" sz="1600" dirty="0">
                <a:solidFill>
                  <a:srgbClr val="000000"/>
                </a:solidFill>
              </a:rPr>
              <a:t>,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speech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48" name="Picture 8" descr="Bildergebnis fÃ¼r uima logo">
            <a:extLst>
              <a:ext uri="{FF2B5EF4-FFF2-40B4-BE49-F238E27FC236}">
                <a16:creationId xmlns:a16="http://schemas.microsoft.com/office/drawing/2014/main" id="{6E1BA2E0-7034-4A58-B5E5-31CC01B1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663" y="3852077"/>
            <a:ext cx="696487" cy="69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Bildergebnis fÃ¼r stanford parser logo">
            <a:extLst>
              <a:ext uri="{FF2B5EF4-FFF2-40B4-BE49-F238E27FC236}">
                <a16:creationId xmlns:a16="http://schemas.microsoft.com/office/drawing/2014/main" id="{38DA5D70-F7AF-4809-B7B3-B32AB0450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3557472" y="5662998"/>
            <a:ext cx="644983" cy="65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princeton wordnet logo">
            <a:extLst>
              <a:ext uri="{FF2B5EF4-FFF2-40B4-BE49-F238E27FC236}">
                <a16:creationId xmlns:a16="http://schemas.microsoft.com/office/drawing/2014/main" id="{F1D1332C-23E7-491B-8630-9DEB3133C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282" y="5204942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6" descr="Bildergebnis fÃ¼r germanet logo">
            <a:extLst>
              <a:ext uri="{FF2B5EF4-FFF2-40B4-BE49-F238E27FC236}">
                <a16:creationId xmlns:a16="http://schemas.microsoft.com/office/drawing/2014/main" id="{A83AEE8A-15B2-43BA-B987-15CFD0DE8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073" y="5209188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Bildergebnis fÃ¼r amazon aws logo">
            <a:extLst>
              <a:ext uri="{FF2B5EF4-FFF2-40B4-BE49-F238E27FC236}">
                <a16:creationId xmlns:a16="http://schemas.microsoft.com/office/drawing/2014/main" id="{F48360AA-7710-49C2-9B7D-AC8A0502E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Bildergebnis fÃ¼r google cloud logo">
            <a:extLst>
              <a:ext uri="{FF2B5EF4-FFF2-40B4-BE49-F238E27FC236}">
                <a16:creationId xmlns:a16="http://schemas.microsoft.com/office/drawing/2014/main" id="{551A1259-A5F6-4D49-BEA4-2F72B9B8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Bildergebnis fÃ¼r ibm watson logo">
            <a:extLst>
              <a:ext uri="{FF2B5EF4-FFF2-40B4-BE49-F238E27FC236}">
                <a16:creationId xmlns:a16="http://schemas.microsoft.com/office/drawing/2014/main" id="{E99FAEC3-CCA8-4519-9627-A08BFA99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Bildergebnis fÃ¼r ms azure logo">
            <a:extLst>
              <a:ext uri="{FF2B5EF4-FFF2-40B4-BE49-F238E27FC236}">
                <a16:creationId xmlns:a16="http://schemas.microsoft.com/office/drawing/2014/main" id="{500556FC-82DF-41D8-B0F4-C9F322139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File:SpaCy logo.svg - Wikimedia Commons">
            <a:extLst>
              <a:ext uri="{FF2B5EF4-FFF2-40B4-BE49-F238E27FC236}">
                <a16:creationId xmlns:a16="http://schemas.microsoft.com/office/drawing/2014/main" id="{FD51204E-700E-4C45-A240-2E06DE970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25" y="5758414"/>
            <a:ext cx="1268320" cy="45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D260AE63-A439-463E-960B-FDF8D43F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984" y="5728509"/>
            <a:ext cx="598979" cy="65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File:SpaCy logo.svg - Wikimedia Commons">
            <a:extLst>
              <a:ext uri="{FF2B5EF4-FFF2-40B4-BE49-F238E27FC236}">
                <a16:creationId xmlns:a16="http://schemas.microsoft.com/office/drawing/2014/main" id="{8A92CE3A-9E90-4A76-94FD-9E4EFDE4B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965" y="2979770"/>
            <a:ext cx="865412" cy="3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FA58E991-4B2F-4928-AE4B-7784BFCC7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520" y="3303735"/>
            <a:ext cx="504065" cy="5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Broader</a:t>
            </a:r>
            <a:r>
              <a:rPr lang="de-DE" dirty="0"/>
              <a:t> (</a:t>
            </a:r>
            <a:r>
              <a:rPr lang="de-DE" dirty="0" err="1"/>
              <a:t>hypernym</a:t>
            </a:r>
            <a:r>
              <a:rPr lang="de-DE" dirty="0"/>
              <a:t>)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Synonym </a:t>
            </a:r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Narrower</a:t>
            </a:r>
            <a:r>
              <a:rPr lang="de-DE" dirty="0"/>
              <a:t> (</a:t>
            </a:r>
            <a:r>
              <a:rPr lang="de-DE" dirty="0" err="1"/>
              <a:t>hyponym</a:t>
            </a:r>
            <a:r>
              <a:rPr lang="de-DE" dirty="0"/>
              <a:t>)</a:t>
            </a:r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A99D7DF-7A32-4783-9481-BEF15A4C1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8" t="36511" r="42913" b="13578"/>
          <a:stretch/>
        </p:blipFill>
        <p:spPr>
          <a:xfrm>
            <a:off x="1763688" y="2708919"/>
            <a:ext cx="3456384" cy="26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090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797DEC0-2A54-4963-9FC6-0FF3C295E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33" r="28737" b="1437"/>
          <a:stretch/>
        </p:blipFill>
        <p:spPr>
          <a:xfrm>
            <a:off x="1259540" y="1484730"/>
            <a:ext cx="6516270" cy="4896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642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Pipelining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framework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resources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NLP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building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blocks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Tokenizer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Sentence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Splitter</a:t>
            </a: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POS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Tagger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Parser</a:t>
            </a:r>
          </a:p>
        </p:txBody>
      </p:sp>
      <p:sp>
        <p:nvSpPr>
          <p:cNvPr id="9" name="Eingekerbter Richtungspfeil 8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Dictionary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Named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Entitites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1187530" y="1268700"/>
            <a:ext cx="3672510" cy="1440200"/>
          </a:xfrm>
          <a:prstGeom prst="wedgeRoundRectCallout">
            <a:avLst>
              <a:gd name="adj1" fmla="val 35080"/>
              <a:gd name="adj2" fmla="val 6611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Specifies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common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formats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Plugin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E.g., GATE, UIMA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Perform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tasks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Stanford </a:t>
            </a:r>
            <a:r>
              <a:rPr lang="de-DE" dirty="0" err="1"/>
              <a:t>parser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Provide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</a:t>
            </a:r>
            <a:r>
              <a:rPr lang="de-DE" dirty="0" err="1"/>
              <a:t>WordNet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16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82" y="5837366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ildergebnis fÃ¼r gate nl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7" y="2194280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gebnis fÃ¼r uim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8" y="1498849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Bildergebnis fÃ¼r stanford pars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90" y="3545120"/>
            <a:ext cx="99192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DBE8718-E23A-4C6D-A296-22D15D4D8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136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New </a:t>
            </a:r>
            <a:r>
              <a:rPr lang="de-DE" dirty="0" err="1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</a:p>
          <a:p>
            <a:r>
              <a:rPr lang="de-DE" dirty="0" err="1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Spam</a:t>
            </a:r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P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History</a:t>
            </a:r>
            <a:r>
              <a:rPr lang="de-DE" dirty="0"/>
              <a:t> of</a:t>
            </a:r>
          </a:p>
          <a:p>
            <a:pPr algn="ctr"/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Recommendation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</a:p>
          <a:p>
            <a:r>
              <a:rPr lang="de-DE" dirty="0" err="1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Order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Recommendation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Purchasing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959844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7D5B88F6-A71D-48E8-B5D4-4B5E0A909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98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Regression 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Nearest</a:t>
            </a:r>
            <a:r>
              <a:rPr lang="de-DE" sz="1200" dirty="0"/>
              <a:t> </a:t>
            </a:r>
            <a:r>
              <a:rPr lang="de-DE" sz="1200" dirty="0" err="1"/>
              <a:t>Neighbors</a:t>
            </a:r>
            <a:r>
              <a:rPr lang="de-DE" sz="1200" dirty="0"/>
              <a:t> (k-NN)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/>
              <a:t>Principal</a:t>
            </a:r>
            <a:r>
              <a:rPr lang="de-DE" sz="1200" dirty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Hierarchical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means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Unsupervised</a:t>
            </a:r>
            <a:r>
              <a:rPr lang="de-DE" dirty="0"/>
              <a:t> ML               </a:t>
            </a:r>
            <a:r>
              <a:rPr lang="de-DE" dirty="0" err="1"/>
              <a:t>Supervised</a:t>
            </a:r>
            <a:r>
              <a:rPr lang="de-DE" dirty="0"/>
              <a:t> ML</a:t>
            </a:r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1BFEA8-4BAB-46CF-B255-BD2903EC8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670" y="908650"/>
            <a:ext cx="51149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</a:p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6DD600F8-3486-46F3-9E2B-E007446B7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450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4116BEF7-F49D-40B7-8539-8D1227732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140" y="1726366"/>
            <a:ext cx="4871060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Load </a:t>
            </a:r>
            <a:r>
              <a:rPr lang="de-DE" sz="1400" dirty="0" err="1"/>
              <a:t>training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read_csv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data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/train.csv‘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Separate </a:t>
            </a:r>
            <a:r>
              <a:rPr lang="de-DE" sz="1400" dirty="0" err="1"/>
              <a:t>features</a:t>
            </a:r>
            <a:r>
              <a:rPr lang="de-DE" sz="1400" dirty="0"/>
              <a:t> from </a:t>
            </a:r>
            <a:r>
              <a:rPr lang="de-DE" sz="1400" dirty="0" err="1"/>
              <a:t>target</a:t>
            </a: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lvl="0" eaLnBrk="0" hangingPunct="0"/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features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[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'Gender'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'Age'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PaymentMethod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LastTransaction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target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„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Churn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"</a:t>
            </a:r>
            <a:br>
              <a:rPr lang="de-DE" altLang="de-DE" sz="1400" b="1" dirty="0">
                <a:solidFill>
                  <a:srgbClr val="008080"/>
                </a:solidFill>
                <a:latin typeface="JetBrains Mono"/>
              </a:rPr>
            </a:b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X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[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features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y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[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target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</a:p>
          <a:p>
            <a:pPr lvl="0"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 err="1"/>
              <a:t>Configure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DecisionTreeClassifier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()</a:t>
            </a:r>
          </a:p>
          <a:p>
            <a:pPr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Train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model.fit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X_train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y)</a:t>
            </a:r>
          </a:p>
          <a:p>
            <a:pPr lvl="0"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 err="1"/>
              <a:t>Validate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scores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cross_val_score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X, y)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i="1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Use </a:t>
            </a:r>
            <a:r>
              <a:rPr lang="de-DE" sz="1400" dirty="0" err="1"/>
              <a:t>model</a:t>
            </a:r>
            <a:br>
              <a:rPr lang="de-DE" altLang="de-DE" sz="1400" i="1" dirty="0">
                <a:solidFill>
                  <a:srgbClr val="8C8C8C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predictions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model.predict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X_prod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)</a:t>
            </a:r>
            <a:endParaRPr lang="de-DE" altLang="de-DE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9456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Predicted</a:t>
            </a:r>
            <a:r>
              <a:rPr lang="de-DE" sz="20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Actual</a:t>
            </a:r>
            <a:r>
              <a:rPr lang="de-DE" sz="20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 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 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3066</Words>
  <Application>Microsoft Office PowerPoint</Application>
  <PresentationFormat>Bildschirmpräsentation (4:3)</PresentationFormat>
  <Paragraphs>1238</Paragraphs>
  <Slides>162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162</vt:i4>
      </vt:variant>
    </vt:vector>
  </HeadingPairs>
  <TitlesOfParts>
    <vt:vector size="172" baseType="lpstr">
      <vt:lpstr>Arial</vt:lpstr>
      <vt:lpstr>Calibri</vt:lpstr>
      <vt:lpstr>Cambria Math</vt:lpstr>
      <vt:lpstr>Courier New</vt:lpstr>
      <vt:lpstr>HDA DIN Office</vt:lpstr>
      <vt:lpstr>JetBrains Mono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Bernhard Humm</cp:lastModifiedBy>
  <cp:revision>442</cp:revision>
  <dcterms:created xsi:type="dcterms:W3CDTF">2015-04-01T08:25:24Z</dcterms:created>
  <dcterms:modified xsi:type="dcterms:W3CDTF">2022-10-11T16:48:56Z</dcterms:modified>
</cp:coreProperties>
</file>